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-731520"/>
            <a:ext cx="3657600" cy="3657600"/>
          </a:xfrm>
          <a:prstGeom prst="ellipse">
            <a:avLst/>
          </a:prstGeom>
          <a:solidFill>
            <a:srgbClr val="0D7377">
              <a:alpha val="15000"/>
            </a:srgbClr>
          </a:solidFill>
          <a:ln w="12700">
            <a:solidFill>
              <a:srgbClr val="0D7377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0D7377">
              <a:alpha val="12000"/>
            </a:srgbClr>
          </a:solidFill>
          <a:ln w="12700">
            <a:solidFill>
              <a:srgbClr val="0D7377">
                <a:alpha val="1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046720" y="2286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ADCC"/>
                </a:solidFill>
              </a:rPr>
              <a:t>01 / 05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640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D7377"/>
                </a:solidFill>
              </a:rPr>
              <a:t>INTERNAL SALES PREP DECK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48640" y="9601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spc="100" kern="0" dirty="0">
                <a:solidFill>
                  <a:srgbClr val="FFFFFF"/>
                </a:solidFill>
              </a:rPr>
              <a:t>SPROUTS AI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1645920" cy="36576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82880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The Agentic Recruiting Platform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8640" y="2331720"/>
            <a:ext cx="5943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AADCC"/>
                </a:solidFill>
              </a:rPr>
              <a:t>AI agents that run your end-to-end hiring workflow so your team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8AADCC"/>
                </a:solidFill>
              </a:rPr>
              <a:t>focuses on decisions — not coordination.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3246120"/>
            <a:ext cx="2651760" cy="1371600"/>
          </a:xfrm>
          <a:prstGeom prst="roundRect">
            <a:avLst>
              <a:gd name="adj" fmla="val 5333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0D7377">
                <a:alpha val="4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33375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⚡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48640" y="374904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Complete Workflows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48640" y="4041648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AADCC"/>
                </a:solidFill>
              </a:rPr>
              <a:t>One platform, end-to-end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383280" y="3246120"/>
            <a:ext cx="2651760" cy="1371600"/>
          </a:xfrm>
          <a:prstGeom prst="roundRect">
            <a:avLst>
              <a:gd name="adj" fmla="val 5333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0D7377">
                <a:alpha val="4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83280" y="33375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🤖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3383280" y="374904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AI Agents Execute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383280" y="4041648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AADCC"/>
                </a:solidFill>
              </a:rPr>
              <a:t>Sourcing to scheduling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217920" y="3246120"/>
            <a:ext cx="2651760" cy="1371600"/>
          </a:xfrm>
          <a:prstGeom prst="roundRect">
            <a:avLst>
              <a:gd name="adj" fmla="val 5333"/>
            </a:avLst>
          </a:prstGeom>
          <a:solidFill>
            <a:srgbClr val="FFFFFF">
              <a:alpha val="8000"/>
            </a:srgbClr>
          </a:solidFill>
          <a:ln w="12700">
            <a:solidFill>
              <a:srgbClr val="0D7377">
                <a:alpha val="4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17920" y="333756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📈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217920" y="374904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Scale Without Headcount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217920" y="4041648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8AADCC"/>
                </a:solidFill>
              </a:rPr>
              <a:t>2× capacity, same team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48640" y="4846320"/>
            <a:ext cx="8046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</a:rPr>
              <a:t>For Internal Use Only  ·  PMM: Kitty Rastogi  ·  2024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1371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ADCC"/>
                </a:solidFill>
              </a:rPr>
              <a:t>02 / 05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164592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D7377"/>
                </a:solidFill>
              </a:rPr>
              <a:t>WHO YOU'RE TALKING TO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438912"/>
            <a:ext cx="6400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ICP &amp; Buyer Personas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8412480" cy="502920"/>
          </a:xfrm>
          <a:prstGeom prst="roundRect">
            <a:avLst>
              <a:gd name="adj" fmla="val 10909"/>
            </a:avLst>
          </a:prstGeom>
          <a:solidFill>
            <a:srgbClr val="E8F4F5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79576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7377"/>
                </a:solidFill>
              </a:rPr>
              <a:t>ICP:  Tech companies · 10–100 employees · Lean recruiting team · High-growth hiring · AI-open early adopters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783080"/>
            <a:ext cx="2651760" cy="3108960"/>
          </a:xfrm>
          <a:prstGeom prst="roundRect">
            <a:avLst>
              <a:gd name="adj" fmla="val 2759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783080"/>
            <a:ext cx="2651760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856232"/>
            <a:ext cx="1005840" cy="201168"/>
          </a:xfrm>
          <a:prstGeom prst="roundRect">
            <a:avLst>
              <a:gd name="adj" fmla="val 18182"/>
            </a:avLst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856232"/>
            <a:ext cx="1005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PRIMARY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457200" y="2121408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Jordan Mills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234086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BCCDD"/>
                </a:solidFill>
              </a:rPr>
              <a:t>Solo Recruiter / Head of Talent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457200" y="2395728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AADCC"/>
                </a:solidFill>
              </a:rPr>
              <a:t>Series A · ~45 employees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57200" y="2852928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0D7377"/>
                </a:solidFill>
              </a:rPr>
              <a:t>TOP PAINS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457200" y="3017520"/>
            <a:ext cx="24688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7377"/>
                </a:solidFill>
              </a:rPr>
              <a:t>· </a:t>
            </a:r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</a:rPr>
              <a:t>10–15 open roles, 1-person team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57200" y="3273552"/>
            <a:ext cx="24688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7377"/>
                </a:solidFill>
              </a:rPr>
              <a:t>· </a:t>
            </a:r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</a:rPr>
              <a:t>Spends 18 hrs/week on coordination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57200" y="3529584"/>
            <a:ext cx="24688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7377"/>
                </a:solidFill>
              </a:rPr>
              <a:t>· </a:t>
            </a:r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</a:rPr>
              <a:t>Juggles 5+ tools per hire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457200" y="380390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0D7377"/>
                </a:solidFill>
              </a:rPr>
              <a:t>BUYS ON: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1024128" y="3803904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Ease of use + hours saved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57200" y="404164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66666"/>
                </a:solidFill>
              </a:rPr>
              <a:t>"I spend more time coordinating than recruiting."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200400" y="1783080"/>
            <a:ext cx="2651760" cy="3108960"/>
          </a:xfrm>
          <a:prstGeom prst="roundRect">
            <a:avLst>
              <a:gd name="adj" fmla="val 2759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00400" y="1783080"/>
            <a:ext cx="2651760" cy="502920"/>
          </a:xfrm>
          <a:prstGeom prst="rect">
            <a:avLst/>
          </a:prstGeom>
          <a:solidFill>
            <a:srgbClr val="085558"/>
          </a:solidFill>
          <a:ln w="12700">
            <a:solidFill>
              <a:srgbClr val="08555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91840" y="1856232"/>
            <a:ext cx="1005840" cy="201168"/>
          </a:xfrm>
          <a:prstGeom prst="roundRect">
            <a:avLst>
              <a:gd name="adj" fmla="val 18182"/>
            </a:avLst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91840" y="1856232"/>
            <a:ext cx="1005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SECONDARY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3291840" y="2121408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Alex Chen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291840" y="234086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BCCDD"/>
                </a:solidFill>
              </a:rPr>
              <a:t>CEO / Co-Founder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3291840" y="2395728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AADCC"/>
                </a:solidFill>
              </a:rPr>
              <a:t>Pre-Series A · ~15 employees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291840" y="2852928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0D7377"/>
                </a:solidFill>
              </a:rPr>
              <a:t>TOP PAINS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291840" y="3017520"/>
            <a:ext cx="24688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7377"/>
                </a:solidFill>
              </a:rPr>
              <a:t>· </a:t>
            </a:r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</a:rPr>
              <a:t>Doing recruiting alongside product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3291840" y="3273552"/>
            <a:ext cx="24688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7377"/>
                </a:solidFill>
              </a:rPr>
              <a:t>· </a:t>
            </a:r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</a:rPr>
              <a:t>12–15 hrs/week on hiring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3291840" y="3529584"/>
            <a:ext cx="24688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7377"/>
                </a:solidFill>
              </a:rPr>
              <a:t>· </a:t>
            </a:r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</a:rPr>
              <a:t>Can't afford a full-time recruiter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3291840" y="380390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0D7377"/>
                </a:solidFill>
              </a:rPr>
              <a:t>BUYS ON: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3858768" y="3803904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Speed + low oversight needed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291840" y="404164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66666"/>
                </a:solidFill>
              </a:rPr>
              <a:t>"Every hour I recruit is time not building."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6035040" y="1783080"/>
            <a:ext cx="2651760" cy="3108960"/>
          </a:xfrm>
          <a:prstGeom prst="roundRect">
            <a:avLst>
              <a:gd name="adj" fmla="val 2759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035040" y="1783080"/>
            <a:ext cx="2651760" cy="502920"/>
          </a:xfrm>
          <a:prstGeom prst="rect">
            <a:avLst/>
          </a:prstGeom>
          <a:solidFill>
            <a:srgbClr val="0A4A6E"/>
          </a:solidFill>
          <a:ln w="12700">
            <a:solidFill>
              <a:srgbClr val="0A4A6E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126480" y="1856232"/>
            <a:ext cx="1005840" cy="201168"/>
          </a:xfrm>
          <a:prstGeom prst="roundRect">
            <a:avLst>
              <a:gd name="adj" fmla="val 18182"/>
            </a:avLst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126480" y="1856232"/>
            <a:ext cx="1005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</a:rPr>
              <a:t>ECONOMIC BUYER</a:t>
            </a:r>
            <a:endParaRPr lang="en-US" sz="700" dirty="0"/>
          </a:p>
        </p:txBody>
      </p:sp>
      <p:sp>
        <p:nvSpPr>
          <p:cNvPr id="40" name="Text 38"/>
          <p:cNvSpPr/>
          <p:nvPr/>
        </p:nvSpPr>
        <p:spPr>
          <a:xfrm>
            <a:off x="6126480" y="2121408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Priya Sharma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6126480" y="234086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BCCDD"/>
                </a:solidFill>
              </a:rPr>
              <a:t>VP of People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6126480" y="2395728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AADCC"/>
                </a:solidFill>
              </a:rPr>
              <a:t>Series B · ~85 employees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6126480" y="2852928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0D7377"/>
                </a:solidFill>
              </a:rPr>
              <a:t>TOP PAINS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6126480" y="3017520"/>
            <a:ext cx="24688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7377"/>
                </a:solidFill>
              </a:rPr>
              <a:t>· </a:t>
            </a:r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</a:rPr>
              <a:t>Board wants 30 hires, no new HC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126480" y="3273552"/>
            <a:ext cx="24688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7377"/>
                </a:solidFill>
              </a:rPr>
              <a:t>· </a:t>
            </a:r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</a:rPr>
              <a:t>2-person TA team maxed out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6126480" y="3529584"/>
            <a:ext cx="24688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7377"/>
                </a:solidFill>
              </a:rPr>
              <a:t>· </a:t>
            </a:r>
            <a:pPr indent="0" marL="0">
              <a:buNone/>
            </a:pPr>
            <a:r>
              <a:rPr lang="en-US" sz="950" dirty="0">
                <a:solidFill>
                  <a:srgbClr val="222222"/>
                </a:solidFill>
              </a:rPr>
              <a:t>Time-to-hire slipping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6126480" y="3803904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0D7377"/>
                </a:solidFill>
              </a:rPr>
              <a:t>BUYS ON: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6693408" y="3803904"/>
            <a:ext cx="19202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ROI + outcome metrics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6126480" y="404164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66666"/>
                </a:solidFill>
              </a:rPr>
              <a:t>"Same team, twice the output."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1371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ADCC"/>
                </a:solidFill>
              </a:rPr>
              <a:t>03 / 05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164592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D7377"/>
                </a:solidFill>
              </a:rPr>
              <a:t>HOW TO FRAME THE PITCH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438912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Positioning &amp; Competitive Framing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365760" y="1097280"/>
            <a:ext cx="8412480" cy="640080"/>
          </a:xfrm>
          <a:prstGeom prst="roundRect">
            <a:avLst>
              <a:gd name="adj" fmla="val 11429"/>
            </a:avLst>
          </a:prstGeom>
          <a:solidFill>
            <a:srgbClr val="1B3A6B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33856"/>
            <a:ext cx="8138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b="1" dirty="0">
                <a:solidFill>
                  <a:srgbClr val="0D7377"/>
                </a:solidFill>
              </a:rPr>
              <a:t>Core message:  </a:t>
            </a:r>
            <a:pPr indent="0" marL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FFFFFF"/>
                </a:solidFill>
              </a:rPr>
              <a:t>"Sprouts AI helps recruiting teams automate the end-to-end hiring workflow using AI agents, eliminating fragmented tools and manual coordination so teams can hire faster without increasing headcount."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65760" y="18745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D7377"/>
                </a:solidFill>
              </a:rPr>
              <a:t>WHERE SPROUTS FITS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365760" y="2103120"/>
            <a:ext cx="1920240" cy="1051560"/>
          </a:xfrm>
          <a:prstGeom prst="roundRect">
            <a:avLst>
              <a:gd name="adj" fmla="val 6087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14884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</a:rPr>
              <a:t>Manual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450592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Recruiters do everything manually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304288" y="2468880"/>
            <a:ext cx="1645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ADCC"/>
                </a:solidFill>
              </a:rPr>
              <a:t>→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468880" y="2103120"/>
            <a:ext cx="1920240" cy="1051560"/>
          </a:xfrm>
          <a:prstGeom prst="roundRect">
            <a:avLst>
              <a:gd name="adj" fmla="val 6087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68880" y="214884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</a:rPr>
              <a:t>Assisted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468880" y="2450592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ATS organizes activities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(Greenhouse, Workday)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407408" y="2468880"/>
            <a:ext cx="1645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ADCC"/>
                </a:solidFill>
              </a:rPr>
              <a:t>→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0" y="2103120"/>
            <a:ext cx="1920240" cy="1051560"/>
          </a:xfrm>
          <a:prstGeom prst="roundRect">
            <a:avLst>
              <a:gd name="adj" fmla="val 6087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0" y="214884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</a:rPr>
              <a:t>Augmented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0" y="2450592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AI speeds up tasks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(Ashby, Juicebox)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510528" y="2468880"/>
            <a:ext cx="1645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ADCC"/>
                </a:solidFill>
              </a:rPr>
              <a:t>→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6675120" y="2103120"/>
            <a:ext cx="1920240" cy="1051560"/>
          </a:xfrm>
          <a:prstGeom prst="roundRect">
            <a:avLst>
              <a:gd name="adj" fmla="val 6087"/>
            </a:avLst>
          </a:prstGeom>
          <a:solidFill>
            <a:srgbClr val="0D7377"/>
          </a:solidFill>
          <a:ln w="12700">
            <a:solidFill>
              <a:srgbClr val="08555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675120" y="214884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Agentic ✦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675120" y="2450592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CEEEE"/>
                </a:solidFill>
              </a:rPr>
              <a:t>AI executes the workflow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CCEEEE"/>
                </a:solidFill>
              </a:rPr>
              <a:t>Sprouts AI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65760" y="329184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0D7377"/>
                </a:solidFill>
              </a:rPr>
              <a:t>VS. COMPETITION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365760" y="3520440"/>
            <a:ext cx="1645920" cy="246888"/>
          </a:xfrm>
          <a:prstGeom prst="rect">
            <a:avLst/>
          </a:prstGeom>
          <a:solidFill>
            <a:srgbClr val="1B3A6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11480" y="3538728"/>
            <a:ext cx="1554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011680" y="3520440"/>
            <a:ext cx="2103120" cy="246888"/>
          </a:xfrm>
          <a:prstGeom prst="rect">
            <a:avLst/>
          </a:prstGeom>
          <a:solidFill>
            <a:srgbClr val="1B3A6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57400" y="3538728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Greenhouse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114800" y="3520440"/>
            <a:ext cx="2103120" cy="246888"/>
          </a:xfrm>
          <a:prstGeom prst="rect">
            <a:avLst/>
          </a:prstGeom>
          <a:solidFill>
            <a:srgbClr val="1B3A6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160520" y="3538728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Ashby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6217920" y="3520440"/>
            <a:ext cx="2103120" cy="246888"/>
          </a:xfrm>
          <a:prstGeom prst="rect">
            <a:avLst/>
          </a:prstGeom>
          <a:solidFill>
            <a:srgbClr val="1B3A6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63640" y="3538728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Sprouts AI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65760" y="3767328"/>
            <a:ext cx="164592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11480" y="3785616"/>
            <a:ext cx="1554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Category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011680" y="3767328"/>
            <a:ext cx="210312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057400" y="3785616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ATS / System of Record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114800" y="3767328"/>
            <a:ext cx="210312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160520" y="3785616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Modern Recruiting Platform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217920" y="3767328"/>
            <a:ext cx="2103120" cy="246888"/>
          </a:xfrm>
          <a:prstGeom prst="rect">
            <a:avLst/>
          </a:prstGeom>
          <a:solidFill>
            <a:srgbClr val="E8F4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263640" y="3785616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85558"/>
                </a:solidFill>
              </a:rPr>
              <a:t>Agentic Recruiting Platform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365760" y="4014216"/>
            <a:ext cx="1645920" cy="246888"/>
          </a:xfrm>
          <a:prstGeom prst="rect">
            <a:avLst/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11480" y="4032504"/>
            <a:ext cx="1554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Automation level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2011680" y="4014216"/>
            <a:ext cx="2103120" cy="246888"/>
          </a:xfrm>
          <a:prstGeom prst="rect">
            <a:avLst/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057400" y="4032504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Organizes tasks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4114800" y="4014216"/>
            <a:ext cx="2103120" cy="246888"/>
          </a:xfrm>
          <a:prstGeom prst="rect">
            <a:avLst/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160520" y="4032504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Speeds up tasks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6217920" y="4014216"/>
            <a:ext cx="2103120" cy="246888"/>
          </a:xfrm>
          <a:prstGeom prst="rect">
            <a:avLst/>
          </a:prstGeom>
          <a:solidFill>
            <a:srgbClr val="E8F4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263640" y="4032504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85558"/>
                </a:solidFill>
              </a:rPr>
              <a:t>Executes end-to-end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365760" y="4261104"/>
            <a:ext cx="164592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11480" y="4279392"/>
            <a:ext cx="1554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Lean team fit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2011680" y="4261104"/>
            <a:ext cx="210312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2057400" y="4279392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Limited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4114800" y="4261104"/>
            <a:ext cx="2103120" cy="246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4160520" y="4279392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Moderate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6217920" y="4261104"/>
            <a:ext cx="2103120" cy="246888"/>
          </a:xfrm>
          <a:prstGeom prst="rect">
            <a:avLst/>
          </a:prstGeom>
          <a:solidFill>
            <a:srgbClr val="E8F4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263640" y="4279392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85558"/>
                </a:solidFill>
              </a:rPr>
              <a:t>Purpose-built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365760" y="4507992"/>
            <a:ext cx="1645920" cy="246888"/>
          </a:xfrm>
          <a:prstGeom prst="rect">
            <a:avLst/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411480" y="4526280"/>
            <a:ext cx="15544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Setup time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2011680" y="4507992"/>
            <a:ext cx="2103120" cy="246888"/>
          </a:xfrm>
          <a:prstGeom prst="rect">
            <a:avLst/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2057400" y="4526280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Weeks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4114800" y="4507992"/>
            <a:ext cx="2103120" cy="246888"/>
          </a:xfrm>
          <a:prstGeom prst="rect">
            <a:avLst/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160520" y="4526280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22222"/>
                </a:solidFill>
              </a:rPr>
              <a:t>Weeks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6217920" y="4507992"/>
            <a:ext cx="2103120" cy="246888"/>
          </a:xfrm>
          <a:prstGeom prst="rect">
            <a:avLst/>
          </a:prstGeom>
          <a:solidFill>
            <a:srgbClr val="E8F4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6263640" y="4526280"/>
            <a:ext cx="2011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85558"/>
                </a:solidFill>
              </a:rPr>
              <a:t>48 hours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7377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1371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CEEEE"/>
                </a:solidFill>
              </a:rPr>
              <a:t>04 / 05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164592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CCEEEE"/>
                </a:solidFill>
              </a:rPr>
              <a:t>HOW TO RUN THE CALL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438912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Discovery Questions &amp; Demo Flow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50" kern="0" dirty="0">
                <a:solidFill>
                  <a:srgbClr val="0D7377"/>
                </a:solidFill>
              </a:rPr>
              <a:t>DISCOVERY QUESTIONS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365760" y="132588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</a:rPr>
              <a:t>Ask these in order. Listen for coordination language.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65760" y="1572768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93192" y="1645920"/>
            <a:ext cx="274320" cy="274320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93192" y="16459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13232" y="1609344"/>
            <a:ext cx="352958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</a:rPr>
              <a:t>How many roles are you managing and what does your week actually look like?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13232" y="1993392"/>
            <a:ext cx="35295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D7377"/>
                </a:solidFill>
              </a:rPr>
              <a:t>→ Volume + coordination = pain signal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365760" y="2322576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93192" y="2395728"/>
            <a:ext cx="274320" cy="274320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93192" y="239572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13232" y="2359152"/>
            <a:ext cx="352958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</a:rPr>
              <a:t>How many tools does your team use to run one hire end-to-end?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13232" y="2743200"/>
            <a:ext cx="35295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D7377"/>
                </a:solidFill>
              </a:rPr>
              <a:t>→ 3+ tools = fragmentation problem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65760" y="3072384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93192" y="3145536"/>
            <a:ext cx="274320" cy="274320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93192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13232" y="3108960"/>
            <a:ext cx="352958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</a:rPr>
              <a:t>What's your biggest hiring priority for the next 90 days?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13232" y="3493008"/>
            <a:ext cx="35295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D7377"/>
                </a:solidFill>
              </a:rPr>
              <a:t>→ Sets urgency + shapes demo focus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365760" y="3822192"/>
            <a:ext cx="3931920" cy="685800"/>
          </a:xfrm>
          <a:prstGeom prst="roundRect">
            <a:avLst>
              <a:gd name="adj" fmla="val 8000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93192" y="3895344"/>
            <a:ext cx="274320" cy="274320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93192" y="3895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713232" y="3858768"/>
            <a:ext cx="352958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222222"/>
                </a:solidFill>
              </a:rPr>
              <a:t>Who else is involved in decisions like this?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13232" y="4242816"/>
            <a:ext cx="352958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0D7377"/>
                </a:solidFill>
              </a:rPr>
              <a:t>→ Map buying committee early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4663440" y="1097280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50" kern="0" dirty="0">
                <a:solidFill>
                  <a:srgbClr val="1B3A6B"/>
                </a:solidFill>
              </a:rPr>
              <a:t>DEMO FLOW (22 MIN)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4663440" y="1325880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</a:rPr>
              <a:t>Lead with the problem, not the product.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663440" y="1572768"/>
            <a:ext cx="4114800" cy="603504"/>
          </a:xfrm>
          <a:prstGeom prst="roundRect">
            <a:avLst>
              <a:gd name="adj" fmla="val 9091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663440" y="1572768"/>
            <a:ext cx="731520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63440" y="1572768"/>
            <a:ext cx="7315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7377"/>
                </a:solidFill>
              </a:rPr>
              <a:t>3 min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5449824" y="1627632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3A6B"/>
                </a:solidFill>
              </a:rPr>
              <a:t>Open with their pain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5449824" y="1865376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Mirror back what you heard. Problem first, product second.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663440" y="2240280"/>
            <a:ext cx="4114800" cy="603504"/>
          </a:xfrm>
          <a:prstGeom prst="roundRect">
            <a:avLst>
              <a:gd name="adj" fmla="val 9091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663440" y="2240280"/>
            <a:ext cx="731520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663440" y="2240280"/>
            <a:ext cx="7315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7377"/>
                </a:solidFill>
              </a:rPr>
              <a:t>5 min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5449824" y="2295144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3A6B"/>
                </a:solidFill>
              </a:rPr>
              <a:t>Show the workflow view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5449824" y="2532888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What AI handles vs. what recruiter controls. This is the aha moment.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663440" y="2907792"/>
            <a:ext cx="4114800" cy="603504"/>
          </a:xfrm>
          <a:prstGeom prst="roundRect">
            <a:avLst>
              <a:gd name="adj" fmla="val 9091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663440" y="2907792"/>
            <a:ext cx="731520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663440" y="2907792"/>
            <a:ext cx="7315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7377"/>
                </a:solidFill>
              </a:rPr>
              <a:t>8 min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5449824" y="2962656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3A6B"/>
                </a:solidFill>
              </a:rPr>
              <a:t>Live demo on their role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5449824" y="320040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Take one of their actual open roles. Run it through Sprouts live.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4663440" y="3575304"/>
            <a:ext cx="4114800" cy="603504"/>
          </a:xfrm>
          <a:prstGeom prst="roundRect">
            <a:avLst>
              <a:gd name="adj" fmla="val 9091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663440" y="3575304"/>
            <a:ext cx="731520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663440" y="3575304"/>
            <a:ext cx="7315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7377"/>
                </a:solidFill>
              </a:rPr>
              <a:t>3 min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5449824" y="3630168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3A6B"/>
                </a:solidFill>
              </a:rPr>
              <a:t>Dashboard &amp; control</a:t>
            </a:r>
            <a:endParaRPr lang="en-US" sz="1050" dirty="0"/>
          </a:p>
        </p:txBody>
      </p:sp>
      <p:sp>
        <p:nvSpPr>
          <p:cNvPr id="49" name="Text 47"/>
          <p:cNvSpPr/>
          <p:nvPr/>
        </p:nvSpPr>
        <p:spPr>
          <a:xfrm>
            <a:off x="5449824" y="3867912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Show pipeline visibility. Reinforce they're still in charge.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4663440" y="4242816"/>
            <a:ext cx="4114800" cy="603504"/>
          </a:xfrm>
          <a:prstGeom prst="roundRect">
            <a:avLst>
              <a:gd name="adj" fmla="val 9091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663440" y="4242816"/>
            <a:ext cx="731520" cy="60350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663440" y="4242816"/>
            <a:ext cx="7315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D7377"/>
                </a:solidFill>
              </a:rPr>
              <a:t>3 min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5449824" y="4297680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3A6B"/>
                </a:solidFill>
              </a:rPr>
              <a:t>Close to pilot</a:t>
            </a:r>
            <a:endParaRPr lang="en-US" sz="1050" dirty="0"/>
          </a:p>
        </p:txBody>
      </p:sp>
      <p:sp>
        <p:nvSpPr>
          <p:cNvPr id="54" name="Text 52"/>
          <p:cNvSpPr/>
          <p:nvPr/>
        </p:nvSpPr>
        <p:spPr>
          <a:xfrm>
            <a:off x="5449824" y="4535424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66666"/>
                </a:solidFill>
              </a:rPr>
              <a:t>"If this saved 10 hrs/week, what would change?" → move to pilot.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046720" y="13716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ADCC"/>
                </a:solidFill>
              </a:rPr>
              <a:t>05 / 05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65760" y="164592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D7377"/>
                </a:solidFill>
              </a:rPr>
              <a:t>HOW TO WIN THE DEAL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65760" y="438912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Objection Handling &amp; Close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5029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50" kern="0" dirty="0">
                <a:solidFill>
                  <a:srgbClr val="0D7377"/>
                </a:solidFill>
              </a:rPr>
              <a:t>COMMON OBJECTIONS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365760" y="1344168"/>
            <a:ext cx="5029200" cy="731520"/>
          </a:xfrm>
          <a:prstGeom prst="roundRect">
            <a:avLst>
              <a:gd name="adj" fmla="val 7500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344168"/>
            <a:ext cx="5029200" cy="256032"/>
          </a:xfrm>
          <a:prstGeom prst="roundRect">
            <a:avLst>
              <a:gd name="adj" fmla="val 21429"/>
            </a:avLst>
          </a:prstGeom>
          <a:solidFill>
            <a:srgbClr val="FDF0E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371600"/>
            <a:ext cx="4846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</a:rPr>
              <a:t>"We already have Greenhouse."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1618488"/>
            <a:ext cx="48463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22222"/>
                </a:solidFill>
              </a:rPr>
              <a:t>Sprouts integrates with Greenhouse — we're the automation layer on top. You keep your ATS, we eliminate the coordination your team is doing manually.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65760" y="2148840"/>
            <a:ext cx="5029200" cy="731520"/>
          </a:xfrm>
          <a:prstGeom prst="roundRect">
            <a:avLst>
              <a:gd name="adj" fmla="val 7500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2148840"/>
            <a:ext cx="5029200" cy="256032"/>
          </a:xfrm>
          <a:prstGeom prst="roundRect">
            <a:avLst>
              <a:gd name="adj" fmla="val 21429"/>
            </a:avLst>
          </a:prstGeom>
          <a:solidFill>
            <a:srgbClr val="FDF0E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176272"/>
            <a:ext cx="4846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</a:rPr>
              <a:t>"I'm worried the AI will send a bad message."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2423160"/>
            <a:ext cx="48463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22222"/>
                </a:solidFill>
              </a:rPr>
              <a:t>You approve templates and tone before anything goes out. The AI handles speed; you control brand and voice.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65760" y="2953512"/>
            <a:ext cx="5029200" cy="731520"/>
          </a:xfrm>
          <a:prstGeom prst="roundRect">
            <a:avLst>
              <a:gd name="adj" fmla="val 7500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2953512"/>
            <a:ext cx="5029200" cy="256032"/>
          </a:xfrm>
          <a:prstGeom prst="roundRect">
            <a:avLst>
              <a:gd name="adj" fmla="val 21429"/>
            </a:avLst>
          </a:prstGeom>
          <a:solidFill>
            <a:srgbClr val="FDF0E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2980944"/>
            <a:ext cx="4846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</a:rPr>
              <a:t>"You're an early startup — is this ready?"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57200" y="3227832"/>
            <a:ext cx="48463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22222"/>
                </a:solidFill>
              </a:rPr>
              <a:t>We've closed customers exactly like you. Early = direct access to our team and input on the roadmap. Pilot first, no risk.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65760" y="3758184"/>
            <a:ext cx="5029200" cy="731520"/>
          </a:xfrm>
          <a:prstGeom prst="roundRect">
            <a:avLst>
              <a:gd name="adj" fmla="val 7500"/>
            </a:avLst>
          </a:prstGeom>
          <a:solidFill>
            <a:srgbClr val="F4F7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3758184"/>
            <a:ext cx="5029200" cy="256032"/>
          </a:xfrm>
          <a:prstGeom prst="roundRect">
            <a:avLst>
              <a:gd name="adj" fmla="val 21429"/>
            </a:avLst>
          </a:prstGeom>
          <a:solidFill>
            <a:srgbClr val="FDF0E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785616"/>
            <a:ext cx="4846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</a:rPr>
              <a:t>"Ashby already makes us faster."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4032504"/>
            <a:ext cx="48463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222222"/>
                </a:solidFill>
              </a:rPr>
              <a:t>Ashby speeds up tasks. Sprouts removes the tasks. That's 10+ hours/week back — not 10% faster on the same work.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669280" y="10972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0D7377"/>
                </a:solidFill>
              </a:rPr>
              <a:t>QUALIFIED DEAL — ALL 4 MUST BE TRUE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5669280" y="1344168"/>
            <a:ext cx="3200400" cy="292608"/>
          </a:xfrm>
          <a:prstGeom prst="roundRect">
            <a:avLst>
              <a:gd name="adj" fmla="val 15625"/>
            </a:avLst>
          </a:prstGeom>
          <a:solidFill>
            <a:srgbClr val="E8F4F5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1371600"/>
            <a:ext cx="30175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7377"/>
                </a:solidFill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</a:rPr>
              <a:t>5+ active open roles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669280" y="1691640"/>
            <a:ext cx="3200400" cy="292608"/>
          </a:xfrm>
          <a:prstGeom prst="roundRect">
            <a:avLst>
              <a:gd name="adj" fmla="val 15625"/>
            </a:avLst>
          </a:prstGeom>
          <a:solidFill>
            <a:srgbClr val="E8F4F5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760720" y="1719072"/>
            <a:ext cx="30175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7377"/>
                </a:solidFill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</a:rPr>
              <a:t>1–2 person TA team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669280" y="2039112"/>
            <a:ext cx="3200400" cy="292608"/>
          </a:xfrm>
          <a:prstGeom prst="roundRect">
            <a:avLst>
              <a:gd name="adj" fmla="val 15625"/>
            </a:avLst>
          </a:prstGeom>
          <a:solidFill>
            <a:srgbClr val="E8F4F5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60720" y="2066544"/>
            <a:ext cx="30175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7377"/>
                </a:solidFill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</a:rPr>
              <a:t>Tech company, 20–100 employees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669280" y="2386584"/>
            <a:ext cx="3200400" cy="292608"/>
          </a:xfrm>
          <a:prstGeom prst="roundRect">
            <a:avLst>
              <a:gd name="adj" fmla="val 15625"/>
            </a:avLst>
          </a:prstGeom>
          <a:solidFill>
            <a:srgbClr val="E8F4F5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760720" y="2414016"/>
            <a:ext cx="30175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7377"/>
                </a:solidFill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222222"/>
                </a:solidFill>
              </a:rPr>
              <a:t>Active hiring urgency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669280" y="283464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50" kern="0" dirty="0">
                <a:solidFill>
                  <a:srgbClr val="1B3A6B"/>
                </a:solidFill>
              </a:rPr>
              <a:t>THE PILOT CLOSE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5669280" y="3063240"/>
            <a:ext cx="3200400" cy="1417320"/>
          </a:xfrm>
          <a:prstGeom prst="roundRect">
            <a:avLst>
              <a:gd name="adj" fmla="val 5161"/>
            </a:avLst>
          </a:prstGeom>
          <a:solidFill>
            <a:srgbClr val="1B3A6B"/>
          </a:solidFill>
          <a:ln w="12700">
            <a:solidFill>
              <a:srgbClr val="0D737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806440" y="3127248"/>
            <a:ext cx="29260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000" i="1" dirty="0">
                <a:solidFill>
                  <a:srgbClr val="FFFFFF"/>
                </a:solidFill>
              </a:rPr>
              <a:t>"What I'd suggest is a pilot on one of your active roles. We set it up together in 48 hours, you see it run end-to-end, and you decide if it's worth rolling out.</a:t>
            </a:r>
            <a:endParaRPr lang="en-US" sz="1000" dirty="0"/>
          </a:p>
          <a:p>
            <a:pPr indent="0" marL="0">
              <a:lnSpc>
                <a:spcPct val="145000"/>
              </a:lnSpc>
              <a:buNone/>
            </a:pPr>
            <a:endParaRPr lang="en-US" sz="10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000" i="1" dirty="0">
                <a:solidFill>
                  <a:srgbClr val="FFFFFF"/>
                </a:solidFill>
              </a:rPr>
              <a:t>No long implementation. No full commitment.</a:t>
            </a:r>
            <a:endParaRPr lang="en-US" sz="1000" dirty="0"/>
          </a:p>
          <a:p>
            <a:pPr indent="0" marL="0">
              <a:lnSpc>
                <a:spcPct val="145000"/>
              </a:lnSpc>
              <a:buNone/>
            </a:pPr>
            <a:endParaRPr lang="en-US" sz="10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000" i="1" dirty="0">
                <a:solidFill>
                  <a:srgbClr val="FFFFFF"/>
                </a:solidFill>
              </a:rPr>
              <a:t>Want to pick a role to start with?"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65760" y="4892040"/>
            <a:ext cx="84124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6666"/>
                </a:solidFill>
              </a:rPr>
              <a:t>Sprouts AI  ·  Internal Sales Prep Deck  ·  PMM: Kitty Rastogi  ·  2024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Sprouts AI — Internal Sales Prep Deck</dc:title>
  <dc:subject>PptxGenJS Presentation</dc:subject>
  <dc:creator>Kitty Rastogi</dc:creator>
  <cp:lastModifiedBy>Kitty Rastogi</cp:lastModifiedBy>
  <cp:revision>1</cp:revision>
  <dcterms:created xsi:type="dcterms:W3CDTF">2026-06-27T20:36:58Z</dcterms:created>
  <dcterms:modified xsi:type="dcterms:W3CDTF">2026-06-27T20:36:58Z</dcterms:modified>
</cp:coreProperties>
</file>